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12192000" cy="6858000"/>
  <p:notesSz cx="6858000" cy="12192000"/>
  <p:embeddedFontLst>
    <p:embeddedFont>
      <p:font typeface="MiSans" panose="020B0604020202020204" charset="-122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3" d="100"/>
          <a:sy n="63" d="100"/>
        </p:scale>
        <p:origin x="780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609372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28-15:21:43-d3ce41os8jdo4os5dc5g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20717" y="1788036"/>
            <a:ext cx="5665076" cy="14370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4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Trader's Edge Playbook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294005" y="3573780"/>
            <a:ext cx="2643505" cy="40011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Sean Wong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294005" y="4015740"/>
            <a:ext cx="3794760" cy="3067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2025/08/05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28-15:21:49-d3ce438s8jdo4os5dci0.jpe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070894" y="454084"/>
            <a:ext cx="6308237" cy="5524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Real-Time Risk Management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954956" y="1663284"/>
            <a:ext cx="2714653" cy="51633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600" b="1" dirty="0">
                <a:solidFill>
                  <a:srgbClr val="00E6B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Dynamic VaR and Correlation Shocks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573955" y="2001838"/>
            <a:ext cx="3476654" cy="127992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BlackRock Aladdin and Riskfolio provide dynamic Value at Risk (VaR) calculations and correlation analysis to protect capital during market volatility spikes.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4738674" y="1663284"/>
            <a:ext cx="2714653" cy="2454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600" b="1" dirty="0">
                <a:solidFill>
                  <a:srgbClr val="00E6B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Optimal Hedge Sizing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4357673" y="2001838"/>
            <a:ext cx="3476654" cy="127992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AI-driven tools optimize hedge sizing to minimize risk exposure, ensuring that portfolios are well-protected against adverse market movements.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8596329" y="1663284"/>
            <a:ext cx="2714653" cy="2454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600" b="1" dirty="0">
                <a:solidFill>
                  <a:srgbClr val="00E6B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Human Sign-Off Required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8215328" y="2001838"/>
            <a:ext cx="3476654" cy="160000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Traders must approve tail-risk assumptions and mandate compliance before rebalancing portfolios, maintaining control over critical risk management decisions.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pic>
        <p:nvPicPr>
          <p:cNvPr id="4" name="Image 0" descr="https://kimi-img.moonshot.cn/pub/slides/slides_tmpl/image/25-09-28-15:21:47-d3ce42os8jdo4os5dccg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524000" y="4995932"/>
            <a:ext cx="8835504" cy="6137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4000" b="1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News &amp; Sentiment Parsing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1005205" y="1802130"/>
            <a:ext cx="5242560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Real-Time Sentiment Analysis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1203435" y="2222521"/>
            <a:ext cx="5044965" cy="146308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Bloomberg AI, Accern, and Dataminr analyze breaking news, social media, and filings to score sentiment and event impact within seconds, providing traders with actionable insights.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6770370" y="1802130"/>
            <a:ext cx="4501515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Contextual Confirmation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6771288" y="2208718"/>
            <a:ext cx="4577254" cy="146308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Traders must confirm AI-generated insights with fundamental context to avoid noise trades and ensure that sentiment analysis aligns with broader market trends.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pic>
        <p:nvPicPr>
          <p:cNvPr id="4" name="Image 0" descr="https://kimi-img.moonshot.cn/pub/slides/slides_tmpl/image/25-09-28-15:21:45-d3ce428s8jdo4os5dc9g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35" y="0"/>
            <a:ext cx="12206605" cy="687324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0580" y="4344035"/>
            <a:ext cx="6402705" cy="5524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Execution &amp; Reporting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639816" y="1311662"/>
            <a:ext cx="3271784" cy="307062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99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04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pic>
        <p:nvPicPr>
          <p:cNvPr id="4" name="Image 0" descr="https://kimi-img.moonshot.cn/pub/slides/slides_tmpl/image/25-09-28-15:21:46-d3ce42gs8jdo4os5dcc0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716883" y="1472968"/>
            <a:ext cx="8499172" cy="6137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Automated Trade Execution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964486" y="2813705"/>
            <a:ext cx="6390289" cy="42961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Order Routing and Slicing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1439918" y="3429000"/>
            <a:ext cx="5788732" cy="146308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MetaTrader Expert Advisors, Interactive Brokers AI, and Alpaca API-plus-ML route, slice, and time orders to minimize slippage and market impact, ensuring precise trade execution.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28-15:21:49-d3ce438s8jdo4os5dcig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288665" y="340995"/>
            <a:ext cx="5225415" cy="104973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AI-Enhanced Reporting Suites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573955" y="1119883"/>
            <a:ext cx="2714653" cy="2454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Automated Dashboards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573955" y="1515571"/>
            <a:ext cx="2714653" cy="192008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Excel Copilot, Tableau plus AI, and Power BI plus AI generate P&amp;L, risk-adjusted returns, and portfolio attribution dashboards, saving time and improving reporting efficiency.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4583652" y="2441206"/>
            <a:ext cx="2714653" cy="2454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Natural-Language Queries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4583652" y="2836894"/>
            <a:ext cx="2714653" cy="192008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Traders can use natural-language queries to extract specific insights from AI-enhanced dashboards, ensuring quick access to critical information.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8593349" y="1181791"/>
            <a:ext cx="2714653" cy="2454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Human Review Essential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8593349" y="1577479"/>
            <a:ext cx="2714653" cy="160000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Traders must review AI-generated reports to ensure accuracy, format compliance, and narrative coherence before sharing with investors.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pic>
        <p:nvPicPr>
          <p:cNvPr id="4" name="Image 0" descr="https://kimi-img.moonshot.cn/pub/slides/slides_tmpl/image/25-09-28-15:21:45-d3ce428s8jdo4os5dc9g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35" y="0"/>
            <a:ext cx="12206605" cy="687324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0580" y="4344035"/>
            <a:ext cx="6402705" cy="5524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Human Edge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639816" y="1311662"/>
            <a:ext cx="3271784" cy="645735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99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05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pic>
        <p:nvPicPr>
          <p:cNvPr id="4" name="Image 0" descr="https://kimi-img.moonshot.cn/pub/slides/slides_tmpl/image/25-09-28-15:21:49-d3ce438s8jdo4os5dcg0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7324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963916" y="2999157"/>
            <a:ext cx="8996856" cy="6137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4000" b="1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Where Traders Still Win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1656693" y="469071"/>
            <a:ext cx="7150737" cy="42961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Strategic Intuition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3073451" y="1000372"/>
            <a:ext cx="7331551" cy="73144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Traders' strategic intuition, ethical judgment, and ability to interpret market regimes remain crucial strengths that AI cannot replicate.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1656693" y="4252014"/>
            <a:ext cx="7150737" cy="42961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Client Rapport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3073451" y="4783315"/>
            <a:ext cx="7331551" cy="73144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Building and maintaining client relationships requires human empathy and personalized communication, ensuring trust and long-term partnerships.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28-15:21:50-d3ce43gs8jdo4os5dcm0.jpe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092683" y="3085753"/>
            <a:ext cx="10006635" cy="736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4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Partnership Workflow Loop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3042013" y="399565"/>
            <a:ext cx="3918858" cy="2845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800" b="1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Objective Definition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3042013" y="896359"/>
            <a:ext cx="3438846" cy="102750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Traders define trading objectives and risk budgets, ensuring that AI models align with strategic goals and market conditions.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8477357" y="324212"/>
            <a:ext cx="3918858" cy="2845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800" b="1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Signal Generation and Testing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8717363" y="896359"/>
            <a:ext cx="3438846" cy="7651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generates trading signals and conducts backtesting, providing data-driven insights for strategy refinement.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0" y="6335024"/>
            <a:ext cx="3918858" cy="2845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800" b="1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Validation and Calibration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266703" y="4420646"/>
            <a:ext cx="3155766" cy="102750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Traders validate and calibrate AI-generated signals, ensuring accuracy and relevance before deployment.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5770519" y="6321940"/>
            <a:ext cx="3918858" cy="2845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800" b="1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Continuous Governance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6037222" y="4407562"/>
            <a:ext cx="3155766" cy="102750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Traders continuously monitor AI performance, refine models, and ensure compliance with regulatory standards.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pic>
        <p:nvPicPr>
          <p:cNvPr id="4" name="Image 0" descr="https://kimi-img.moonshot.cn/pub/slides/slides_tmpl/image/25-09-28-15:21:45-d3ce428s8jdo4os5dc9g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35" y="0"/>
            <a:ext cx="12206605" cy="687324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0580" y="4344035"/>
            <a:ext cx="6402705" cy="5524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Action Plan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639816" y="1311662"/>
            <a:ext cx="3271784" cy="645735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99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06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pic>
        <p:nvPicPr>
          <p:cNvPr id="4" name="Image 0" descr="https://kimi-img.moonshot.cn/pub/slides/slides_tmpl/image/25-09-28-15:21:47-d3ce42os8jdo4os5dcd0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00355" y="3907790"/>
            <a:ext cx="2927985" cy="222821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>
              <a:lnSpc>
                <a:spcPct val="100000"/>
              </a:lnSpc>
            </a:pPr>
            <a:r>
              <a:rPr lang="en-US" sz="2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One-Page Tool Selector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0" y="758777"/>
            <a:ext cx="6390289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Tool Selection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746235" y="1312517"/>
            <a:ext cx="5044965" cy="146308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List each trading task alongside its top AI engine, primary benefit, and critical human checkpoint. Use this reference to make rapid tool choices under market pressure.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28-15:21:45-d3ce428s8jdo4os5dc80.jpe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472207" y="1630177"/>
            <a:ext cx="5866982" cy="3067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Suitability Lens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6472207" y="2425667"/>
            <a:ext cx="5866982" cy="3067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Signal &amp; Backtest AI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6472207" y="3221157"/>
            <a:ext cx="5866982" cy="3067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Risk &amp; Sentiment AI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6472207" y="4016647"/>
            <a:ext cx="5866982" cy="3067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Execution &amp; Reporting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6472207" y="4812137"/>
            <a:ext cx="5866982" cy="3067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Human Edge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6472207" y="5607625"/>
            <a:ext cx="5866982" cy="3067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Action Plan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pic>
        <p:nvPicPr>
          <p:cNvPr id="4" name="Image 0" descr="https://kimi-img.moonshot.cn/pub/slides/slides_tmpl/image/25-09-28-15:21:48-d3ce430s8jdo4os5dce0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618981" y="1448243"/>
            <a:ext cx="8413530" cy="6137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4000" b="1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Next-Step Deployment Sprint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1239690" y="3421342"/>
            <a:ext cx="4317123" cy="3067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14-Day Sprint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1334015" y="3795751"/>
            <a:ext cx="4128472" cy="127992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Audit current workflow against the matrix, pilot one high-impact AI tool on a paper-trading book, measure speed and error delta, document lessons, refine limits, and scale gradually.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6316325" y="3402386"/>
            <a:ext cx="4317123" cy="3067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Continuous Improvement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5997462" y="3776795"/>
            <a:ext cx="4954848" cy="96004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Start small, log everything, and iterate to build trust and sustainable alpha. Continuous monitoring and refinement are key to successful AI integration.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28-15:21:51-d3ce43os8jdo4os5dcng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9" y="-79775"/>
            <a:ext cx="12333605" cy="693777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14" y="5009228"/>
            <a:ext cx="2060027" cy="36933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Sean Wong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571500" y="4593590"/>
            <a:ext cx="3091815" cy="2845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2025/08/05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pic>
        <p:nvPicPr>
          <p:cNvPr id="4" name="Image 0" descr="https://kimi-img.moonshot.cn/pub/slides/slides_tmpl/image/25-09-28-15:21:45-d3ce428s8jdo4os5dc9g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35" y="0"/>
            <a:ext cx="12206605" cy="687324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0580" y="4344035"/>
            <a:ext cx="6402705" cy="5524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Suitability Lens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639816" y="1311662"/>
            <a:ext cx="3271784" cy="307062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99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28-15:21:50-d3ce43gs8jdo4os5dcl0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7324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130369" y="131567"/>
            <a:ext cx="6308237" cy="4994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b="1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Decide When AI Adds Alpha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582666" y="1791546"/>
            <a:ext cx="1991323" cy="2454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600" b="1" dirty="0">
                <a:solidFill>
                  <a:srgbClr val="00E6B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Five-Criteria Filter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399180" y="2376321"/>
            <a:ext cx="2358296" cy="256004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Use repetition, pattern density, data volume, error risk, and urgency to score trading tasks for AI readiness. High scores indicate tasks where AI can significantly enhance efficiency and accuracy.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3575880" y="1791546"/>
            <a:ext cx="1991323" cy="51633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600" b="1" dirty="0">
                <a:solidFill>
                  <a:srgbClr val="00E6B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High Scores Unlock Gains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3392394" y="2376321"/>
            <a:ext cx="2358296" cy="256004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Tasks with high scores across signal detection, backtesting, execution, and risk management are prime candidates for AI automation, ensuring genuine speed and accuracy improvements.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6627831" y="1816553"/>
            <a:ext cx="1991323" cy="51633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600" b="1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Human Veto Essential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6444345" y="2401328"/>
            <a:ext cx="2358296" cy="288012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Despite AI's capabilities, human oversight remains crucial for model governance, ethical judgment, and strategic decision-making, ensuring that AI outputs align with market realities and ethical standards.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9584998" y="1816553"/>
            <a:ext cx="1991323" cy="51633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600" b="1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Flagging Human-Intensive Tasks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9401512" y="2401328"/>
            <a:ext cx="2358296" cy="256004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Low-scoring tasks highlight areas where human expertise is irreplaceable, such as discretionary trades, ethical considerations, and complex market interpretations.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pic>
        <p:nvPicPr>
          <p:cNvPr id="4" name="Image 0" descr="https://kimi-img.moonshot.cn/pub/slides/slides_tmpl/image/25-09-28-15:21:49-d3ce438s8jdo4os5dchg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46075" y="313373"/>
            <a:ext cx="6610350" cy="129103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1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High-Potential Task Showcase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4517392" y="1322491"/>
            <a:ext cx="1673201" cy="59789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800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Market Analysis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4050609" y="2271435"/>
            <a:ext cx="2036016" cy="288012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excels at analyzing vast datasets to identify emerging market trends, technical signals, and price correlations, providing traders with actionable insights in real time.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7307320" y="1322491"/>
            <a:ext cx="1673201" cy="59789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Strategy Backtesting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6795498" y="2271435"/>
            <a:ext cx="2036016" cy="3520083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AI-powered backtesting tools allow traders to test and optimize strategies across multiple market conditions, accelerating the refinement process and improving performance.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10007171" y="1322491"/>
            <a:ext cx="1673201" cy="59789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Trade Automation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9540388" y="2271435"/>
            <a:ext cx="2036016" cy="288012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Automated trading systems, enhanced by AI, execute trades with minimal slippage and market impact, ensuring precision and discipline in high-frequency trading environments.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pic>
        <p:nvPicPr>
          <p:cNvPr id="4" name="Image 0" descr="https://kimi-img.moonshot.cn/pub/slides/slides_tmpl/image/25-09-28-15:21:45-d3ce428s8jdo4os5dc9g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35" y="0"/>
            <a:ext cx="12206605" cy="687324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0580" y="4344035"/>
            <a:ext cx="6402705" cy="5524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Signal &amp; Backtest AI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639816" y="1311662"/>
            <a:ext cx="3271784" cy="307062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99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pic>
        <p:nvPicPr>
          <p:cNvPr id="4" name="Image 0" descr="https://kimi-img.moonshot.cn/pub/slides/slides_tmpl/image/25-09-28-15:21:48-d3ce430s8jdo4os5dceg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001289" y="1757767"/>
            <a:ext cx="3512793" cy="129103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4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Market Signal Generation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2984013" y="1321237"/>
            <a:ext cx="4317123" cy="3067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Ingesting Market Data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2812297" y="1695646"/>
            <a:ext cx="4954848" cy="127992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TradingView AI, Koyfin, and Bloomberg Terminal AI ingest price, technical, and sentiment data to flag breakouts, divergences, and correlations in real time, significantly reducing research time.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4660413" y="3987737"/>
            <a:ext cx="4317123" cy="3067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Trader Validation Required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4488697" y="4362146"/>
            <a:ext cx="4954848" cy="96004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While AI can generate signals, trader validation is essential before deploying capital to ensure alignment with market context and strategic objectives.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28-15:21:49-d3ce438s8jdo4os5dcjg.jpe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070894" y="262647"/>
            <a:ext cx="6308237" cy="11620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Strategy Backtesting Engines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2750338" y="1094130"/>
            <a:ext cx="2714653" cy="2454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600" b="1" dirty="0">
                <a:solidFill>
                  <a:srgbClr val="00E6B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Automated Testing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2369337" y="1432684"/>
            <a:ext cx="3476654" cy="192008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QuantConnect, MetaTrader AI plugins, and Backtrader-plus-ML offer automated walk-forward tests, parameter optimization, and Monte Carlo stress runs to refine trading strategies.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2750338" y="3830910"/>
            <a:ext cx="2714653" cy="2454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600" b="1" dirty="0">
                <a:solidFill>
                  <a:srgbClr val="00E6B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Speed and Efficiency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2369337" y="4169464"/>
            <a:ext cx="3476654" cy="127992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accelerates the backtesting process, allowing traders to quickly evaluate and optimize strategies across various market conditions.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8465337" y="1094130"/>
            <a:ext cx="2714653" cy="2454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600" b="1" dirty="0">
                <a:solidFill>
                  <a:srgbClr val="00E6B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Out-of-Sample Verification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8084336" y="1432684"/>
            <a:ext cx="3476654" cy="160000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Traders must verify backtested strategies using out-of-sample data to ensure robustness and avoid overfitting, maintaining a balance between AI and human judgment.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8465337" y="3830910"/>
            <a:ext cx="2714653" cy="2454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600" b="1" dirty="0">
                <a:solidFill>
                  <a:srgbClr val="00E6B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Regime-Shift Awareness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8084336" y="4169464"/>
            <a:ext cx="3476654" cy="127992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models need continuous monitoring and adjustment to adapt to changing market regimes, ensuring that strategies remain effective and relevant.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pic>
        <p:nvPicPr>
          <p:cNvPr id="4" name="Image 0" descr="https://kimi-img.moonshot.cn/pub/slides/slides_tmpl/image/25-09-28-15:21:45-d3ce428s8jdo4os5dc9g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35" y="0"/>
            <a:ext cx="12206605" cy="687324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0580" y="4344035"/>
            <a:ext cx="6402705" cy="5524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Risk &amp; Sentiment AI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639816" y="1311662"/>
            <a:ext cx="3271784" cy="307062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99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977</Words>
  <Application>Microsoft Office PowerPoint</Application>
  <PresentationFormat>Widescreen</PresentationFormat>
  <Paragraphs>144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4" baseType="lpstr">
      <vt:lpstr>Arial</vt:lpstr>
      <vt:lpstr>MiSans</vt:lpstr>
      <vt:lpstr>Custom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Moonshot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 Trader's Edge Playbook</dc:title>
  <dc:subject>AI Trader's Edge Playbook</dc:subject>
  <dc:creator>Kimi</dc:creator>
  <cp:lastModifiedBy>Sean</cp:lastModifiedBy>
  <cp:revision>2</cp:revision>
  <dcterms:created xsi:type="dcterms:W3CDTF">2025-12-03T01:09:26Z</dcterms:created>
  <dcterms:modified xsi:type="dcterms:W3CDTF">2025-12-03T01:10:16Z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IGC">
    <vt:lpwstr>{"Label":"AI Trader's Edge Playbook","ContentProducer":"001191110108MACG2KBH8F10000","ProduceID":"d4noqlvtuanpt7d8ilh0","ReservedCode1":"","ContentPropagator":"001191110108MACG2KBH8F20000","PropagateID":"d4noqlvtuanpt7d8ilh0","ReservedCode2":""}</vt:lpwstr>
  </property>
</Properties>
</file>